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panose="020F0302020204030203" pitchFamily="34" charset="77"/>
      <p:regular r:id="rId11"/>
      <p:bold r:id="rId12"/>
      <p:italic r:id="rId13"/>
      <p:boldItalic r:id="rId14"/>
    </p:embeddedFont>
    <p:embeddedFont>
      <p:font typeface="Montserrat"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590"/>
  </p:normalViewPr>
  <p:slideViewPr>
    <p:cSldViewPr snapToGrid="0">
      <p:cViewPr varScale="1">
        <p:scale>
          <a:sx n="88" d="100"/>
          <a:sy n="88" d="100"/>
        </p:scale>
        <p:origin x="192" y="10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63e38bea0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63e38bea0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63e38bea0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63e38bea0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63e38bea0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63e38bea0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63e38bea0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63e38bea0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63e38bea0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63e38bea0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63e38bea0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63e38bea0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63e38bea0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63e38bea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mCzbTa5M6_XzsxAPUMnlpps_SqUMo5Dd/vie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L2ML4Ks29K3ZfLcRZxu2AAQnrI1Zkxh_/view" TargetMode="External"/><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Z6S1_tjOEZkxykWJ4L1B39f8YXfLP0rf/view"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8zVqOJi3bdzfuPURJkttS-Up3SLaOH7j/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ysGCnTwV3qw6vHEHG4iBMslHBini5G_W/vie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NLweSJFUDF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FORL 1060: </a:t>
            </a:r>
            <a:endParaRPr/>
          </a:p>
          <a:p>
            <a:pPr marL="0" lvl="0" indent="0" algn="l" rtl="0">
              <a:spcBef>
                <a:spcPts val="0"/>
              </a:spcBef>
              <a:spcAft>
                <a:spcPts val="0"/>
              </a:spcAft>
              <a:buNone/>
            </a:pPr>
            <a:r>
              <a:rPr lang="en"/>
              <a:t>Zasechnaya Cherta, Russia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5" name="Google Shape;135;p13"/>
          <p:cNvSpPr txBox="1">
            <a:spLocks noGrp="1"/>
          </p:cNvSpPr>
          <p:nvPr>
            <p:ph type="subTitle" idx="1"/>
          </p:nvPr>
        </p:nvSpPr>
        <p:spPr>
          <a:xfrm>
            <a:off x="4966225" y="3467075"/>
            <a:ext cx="3470700" cy="1085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Daphna Laveus</a:t>
            </a:r>
            <a:endParaRPr/>
          </a:p>
          <a:p>
            <a:pPr marL="0" lvl="0" indent="0" algn="l" rtl="0">
              <a:spcBef>
                <a:spcPts val="0"/>
              </a:spcBef>
              <a:spcAft>
                <a:spcPts val="0"/>
              </a:spcAft>
              <a:buNone/>
            </a:pPr>
            <a:r>
              <a:rPr lang="en"/>
              <a:t>Lucas Meinken</a:t>
            </a:r>
            <a:endParaRPr/>
          </a:p>
          <a:p>
            <a:pPr marL="0" lvl="0" indent="0" algn="l" rtl="0">
              <a:spcBef>
                <a:spcPts val="0"/>
              </a:spcBef>
              <a:spcAft>
                <a:spcPts val="0"/>
              </a:spcAft>
              <a:buNone/>
            </a:pPr>
            <a:r>
              <a:rPr lang="en"/>
              <a:t>Reena Patel</a:t>
            </a:r>
            <a:endParaRPr/>
          </a:p>
          <a:p>
            <a:pPr marL="0" lvl="0" indent="0" algn="l" rtl="0">
              <a:spcBef>
                <a:spcPts val="0"/>
              </a:spcBef>
              <a:spcAft>
                <a:spcPts val="0"/>
              </a:spcAft>
              <a:buNone/>
            </a:pPr>
            <a:r>
              <a:rPr lang="en"/>
              <a:t>Cristian Rosales</a:t>
            </a:r>
            <a:endParaRPr/>
          </a:p>
          <a:p>
            <a:pPr marL="0" lvl="0" indent="0" algn="l" rtl="0">
              <a:spcBef>
                <a:spcPts val="0"/>
              </a:spcBef>
              <a:spcAft>
                <a:spcPts val="0"/>
              </a:spcAft>
              <a:buNone/>
            </a:pPr>
            <a:r>
              <a:rPr lang="en"/>
              <a:t>Chelsea Silvia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a:t>
            </a:r>
            <a:endParaRPr/>
          </a:p>
        </p:txBody>
      </p:sp>
      <p:sp>
        <p:nvSpPr>
          <p:cNvPr id="141" name="Google Shape;141;p14"/>
          <p:cNvSpPr txBox="1">
            <a:spLocks noGrp="1"/>
          </p:cNvSpPr>
          <p:nvPr>
            <p:ph type="body" idx="1"/>
          </p:nvPr>
        </p:nvSpPr>
        <p:spPr>
          <a:xfrm>
            <a:off x="374850" y="1615450"/>
            <a:ext cx="2624100" cy="26328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None/>
            </a:pPr>
            <a:r>
              <a:rPr lang="en"/>
              <a:t>“Zasechnaya Cherta, loosely translated as the Great Abatis Line, serves defense fortification on the southern frontier of the Russian state. The Abatis was built in 1566, but not guarded until the latter half of the 16th century, when the Crimean-Nogai Raids rapidly moved along the Muravsky Trail, ravaging the Southern provinces of Russia.”</a:t>
            </a:r>
            <a:endParaRPr/>
          </a:p>
        </p:txBody>
      </p:sp>
      <p:pic>
        <p:nvPicPr>
          <p:cNvPr id="142" name="Google Shape;142;p14" title="Introduction.wav">
            <a:hlinkClick r:id="rId3"/>
          </p:cNvPr>
          <p:cNvPicPr preferRelativeResize="0"/>
          <p:nvPr/>
        </p:nvPicPr>
        <p:blipFill>
          <a:blip r:embed="rId4">
            <a:alphaModFix/>
          </a:blip>
          <a:stretch>
            <a:fillRect/>
          </a:stretch>
        </p:blipFill>
        <p:spPr>
          <a:xfrm>
            <a:off x="3312748" y="496927"/>
            <a:ext cx="472200" cy="472200"/>
          </a:xfrm>
          <a:prstGeom prst="rect">
            <a:avLst/>
          </a:prstGeom>
          <a:noFill/>
          <a:ln>
            <a:noFill/>
          </a:ln>
        </p:spPr>
      </p:pic>
      <p:sp>
        <p:nvSpPr>
          <p:cNvPr id="143" name="Google Shape;143;p14"/>
          <p:cNvSpPr txBox="1"/>
          <p:nvPr/>
        </p:nvSpPr>
        <p:spPr>
          <a:xfrm>
            <a:off x="3966600" y="3426100"/>
            <a:ext cx="33042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FFFFFF"/>
              </a:buClr>
              <a:buSzPts val="2400"/>
              <a:buFont typeface="Lato"/>
              <a:buChar char="●"/>
            </a:pPr>
            <a:r>
              <a:rPr lang="en" sz="2400">
                <a:solidFill>
                  <a:srgbClr val="FFFFFF"/>
                </a:solidFill>
                <a:latin typeface="Lato"/>
                <a:ea typeface="Lato"/>
                <a:cs typeface="Lato"/>
                <a:sym typeface="Lato"/>
              </a:rPr>
              <a:t>Zasechnaya Cherta</a:t>
            </a:r>
            <a:endParaRPr sz="2400">
              <a:solidFill>
                <a:srgbClr val="FFFFFF"/>
              </a:solidFill>
              <a:latin typeface="Lato"/>
              <a:ea typeface="Lato"/>
              <a:cs typeface="Lato"/>
              <a:sym typeface="Lato"/>
            </a:endParaRPr>
          </a:p>
          <a:p>
            <a:pPr marL="457200" lvl="0" indent="-381000" algn="l" rtl="0">
              <a:spcBef>
                <a:spcPts val="0"/>
              </a:spcBef>
              <a:spcAft>
                <a:spcPts val="0"/>
              </a:spcAft>
              <a:buClr>
                <a:srgbClr val="FFFFFF"/>
              </a:buClr>
              <a:buSzPts val="2400"/>
              <a:buFont typeface="Lato"/>
              <a:buChar char="●"/>
            </a:pPr>
            <a:r>
              <a:rPr lang="en" sz="2400">
                <a:solidFill>
                  <a:srgbClr val="FFFFFF"/>
                </a:solidFill>
                <a:latin typeface="Lato"/>
                <a:ea typeface="Lato"/>
                <a:cs typeface="Lato"/>
                <a:sym typeface="Lato"/>
              </a:rPr>
              <a:t>Great Abatis Line</a:t>
            </a:r>
            <a:endParaRPr sz="2400">
              <a:solidFill>
                <a:srgbClr val="FFFFFF"/>
              </a:solidFill>
              <a:latin typeface="Lato"/>
              <a:ea typeface="Lato"/>
              <a:cs typeface="Lato"/>
              <a:sym typeface="Lato"/>
            </a:endParaRPr>
          </a:p>
          <a:p>
            <a:pPr marL="457200" lvl="0" indent="-381000" algn="l" rtl="0">
              <a:spcBef>
                <a:spcPts val="0"/>
              </a:spcBef>
              <a:spcAft>
                <a:spcPts val="0"/>
              </a:spcAft>
              <a:buClr>
                <a:srgbClr val="FFFFFF"/>
              </a:buClr>
              <a:buSzPts val="2400"/>
              <a:buFont typeface="Lato"/>
              <a:buChar char="●"/>
            </a:pPr>
            <a:r>
              <a:rPr lang="en" sz="2400">
                <a:solidFill>
                  <a:srgbClr val="FFFFFF"/>
                </a:solidFill>
                <a:latin typeface="Lato"/>
                <a:ea typeface="Lato"/>
                <a:cs typeface="Lato"/>
                <a:sym typeface="Lato"/>
              </a:rPr>
              <a:t>1566</a:t>
            </a:r>
            <a:endParaRPr sz="2400">
              <a:solidFill>
                <a:srgbClr val="FFFFFF"/>
              </a:solidFill>
              <a:latin typeface="Lato"/>
              <a:ea typeface="Lato"/>
              <a:cs typeface="Lato"/>
              <a:sym typeface="Lato"/>
            </a:endParaRPr>
          </a:p>
          <a:p>
            <a:pPr marL="457200" lvl="0" indent="-381000" algn="l" rtl="0">
              <a:spcBef>
                <a:spcPts val="0"/>
              </a:spcBef>
              <a:spcAft>
                <a:spcPts val="0"/>
              </a:spcAft>
              <a:buClr>
                <a:srgbClr val="FFFFFF"/>
              </a:buClr>
              <a:buSzPts val="2400"/>
              <a:buFont typeface="Lato"/>
              <a:buChar char="●"/>
            </a:pPr>
            <a:r>
              <a:rPr lang="en" sz="2400">
                <a:solidFill>
                  <a:srgbClr val="FFFFFF"/>
                </a:solidFill>
                <a:latin typeface="Lato"/>
                <a:ea typeface="Lato"/>
                <a:cs typeface="Lato"/>
                <a:sym typeface="Lato"/>
              </a:rPr>
              <a:t>Muravsky Trail</a:t>
            </a:r>
            <a:endParaRPr sz="2400">
              <a:solidFill>
                <a:srgbClr val="FFFFFF"/>
              </a:solidFill>
              <a:latin typeface="Lato"/>
              <a:ea typeface="Lato"/>
              <a:cs typeface="Lato"/>
              <a:sym typeface="Lato"/>
            </a:endParaRPr>
          </a:p>
        </p:txBody>
      </p:sp>
      <p:pic>
        <p:nvPicPr>
          <p:cNvPr id="144" name="Google Shape;144;p14"/>
          <p:cNvPicPr preferRelativeResize="0"/>
          <p:nvPr/>
        </p:nvPicPr>
        <p:blipFill>
          <a:blip r:embed="rId5">
            <a:alphaModFix/>
          </a:blip>
          <a:stretch>
            <a:fillRect/>
          </a:stretch>
        </p:blipFill>
        <p:spPr>
          <a:xfrm>
            <a:off x="5061250" y="570700"/>
            <a:ext cx="3637975" cy="2363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Abatis</a:t>
            </a:r>
            <a:endParaRPr/>
          </a:p>
        </p:txBody>
      </p:sp>
      <p:sp>
        <p:nvSpPr>
          <p:cNvPr id="150" name="Google Shape;150;p15"/>
          <p:cNvSpPr txBox="1">
            <a:spLocks noGrp="1"/>
          </p:cNvSpPr>
          <p:nvPr>
            <p:ph type="body" idx="1"/>
          </p:nvPr>
        </p:nvSpPr>
        <p:spPr>
          <a:xfrm>
            <a:off x="549225" y="1499475"/>
            <a:ext cx="2425800" cy="3197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lnSpcReduction="10000"/>
          </a:bodyPr>
          <a:lstStyle/>
          <a:p>
            <a:pPr marL="0" lvl="0" indent="0" algn="ctr" rtl="0">
              <a:spcBef>
                <a:spcPts val="0"/>
              </a:spcBef>
              <a:spcAft>
                <a:spcPts val="1200"/>
              </a:spcAft>
              <a:buNone/>
            </a:pPr>
            <a:r>
              <a:rPr lang="en"/>
              <a:t>“The border ravaged the southern provinces during the Russo-Crimean Wars. The border is similar to the Great Wall of China. The term Abatis means field fortification made by cutting down trees, from which the line was constructed. It was also fortified by earth-mounds, palisades, watchtowers, and even naturally occurring structures, such as lakes and swamps.”</a:t>
            </a:r>
            <a:endParaRPr/>
          </a:p>
        </p:txBody>
      </p:sp>
      <p:pic>
        <p:nvPicPr>
          <p:cNvPr id="151" name="Google Shape;151;p15" title="Abatis Clarification.wav">
            <a:hlinkClick r:id="rId3"/>
          </p:cNvPr>
          <p:cNvPicPr preferRelativeResize="0"/>
          <p:nvPr/>
        </p:nvPicPr>
        <p:blipFill>
          <a:blip r:embed="rId4">
            <a:alphaModFix/>
          </a:blip>
          <a:stretch>
            <a:fillRect/>
          </a:stretch>
        </p:blipFill>
        <p:spPr>
          <a:xfrm>
            <a:off x="2421275" y="466425"/>
            <a:ext cx="457200" cy="457200"/>
          </a:xfrm>
          <a:prstGeom prst="rect">
            <a:avLst/>
          </a:prstGeom>
          <a:noFill/>
          <a:ln>
            <a:noFill/>
          </a:ln>
        </p:spPr>
      </p:pic>
      <p:pic>
        <p:nvPicPr>
          <p:cNvPr id="152" name="Google Shape;152;p15"/>
          <p:cNvPicPr preferRelativeResize="0"/>
          <p:nvPr/>
        </p:nvPicPr>
        <p:blipFill>
          <a:blip r:embed="rId5">
            <a:alphaModFix/>
          </a:blip>
          <a:stretch>
            <a:fillRect/>
          </a:stretch>
        </p:blipFill>
        <p:spPr>
          <a:xfrm>
            <a:off x="5723350" y="27313"/>
            <a:ext cx="3293951" cy="1646975"/>
          </a:xfrm>
          <a:prstGeom prst="rect">
            <a:avLst/>
          </a:prstGeom>
          <a:noFill/>
          <a:ln>
            <a:noFill/>
          </a:ln>
        </p:spPr>
      </p:pic>
      <p:pic>
        <p:nvPicPr>
          <p:cNvPr id="153" name="Google Shape;153;p15"/>
          <p:cNvPicPr preferRelativeResize="0"/>
          <p:nvPr/>
        </p:nvPicPr>
        <p:blipFill>
          <a:blip r:embed="rId6">
            <a:alphaModFix/>
          </a:blip>
          <a:stretch>
            <a:fillRect/>
          </a:stretch>
        </p:blipFill>
        <p:spPr>
          <a:xfrm>
            <a:off x="6056750" y="1826850"/>
            <a:ext cx="2852726" cy="1542400"/>
          </a:xfrm>
          <a:prstGeom prst="rect">
            <a:avLst/>
          </a:prstGeom>
          <a:noFill/>
          <a:ln>
            <a:noFill/>
          </a:ln>
        </p:spPr>
      </p:pic>
      <p:sp>
        <p:nvSpPr>
          <p:cNvPr id="154" name="Google Shape;154;p15"/>
          <p:cNvSpPr txBox="1"/>
          <p:nvPr/>
        </p:nvSpPr>
        <p:spPr>
          <a:xfrm>
            <a:off x="3057450" y="4199200"/>
            <a:ext cx="3519000" cy="738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Ravaged</a:t>
            </a:r>
            <a:endParaRPr sz="1800">
              <a:solidFill>
                <a:srgbClr val="FFFFFF"/>
              </a:solidFill>
              <a:latin typeface="Lato"/>
              <a:ea typeface="Lato"/>
              <a:cs typeface="Lato"/>
              <a:sym typeface="Lato"/>
            </a:endParaRPr>
          </a:p>
          <a:p>
            <a:pPr marL="457200" lvl="0" indent="-342900" algn="l" rtl="0">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Field Fortification</a:t>
            </a:r>
            <a:endParaRPr sz="1800">
              <a:solidFill>
                <a:srgbClr val="FFFFFF"/>
              </a:solidFill>
              <a:latin typeface="Lato"/>
              <a:ea typeface="Lato"/>
              <a:cs typeface="Lato"/>
              <a:sym typeface="Lato"/>
            </a:endParaRPr>
          </a:p>
        </p:txBody>
      </p:sp>
      <p:pic>
        <p:nvPicPr>
          <p:cNvPr id="155" name="Google Shape;155;p15"/>
          <p:cNvPicPr preferRelativeResize="0"/>
          <p:nvPr/>
        </p:nvPicPr>
        <p:blipFill>
          <a:blip r:embed="rId7">
            <a:alphaModFix/>
          </a:blip>
          <a:stretch>
            <a:fillRect/>
          </a:stretch>
        </p:blipFill>
        <p:spPr>
          <a:xfrm>
            <a:off x="3127425" y="1826688"/>
            <a:ext cx="2776924" cy="2082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Size &amp; Advancements</a:t>
            </a:r>
            <a:endParaRPr/>
          </a:p>
        </p:txBody>
      </p:sp>
      <p:sp>
        <p:nvSpPr>
          <p:cNvPr id="161" name="Google Shape;161;p16"/>
          <p:cNvSpPr txBox="1">
            <a:spLocks noGrp="1"/>
          </p:cNvSpPr>
          <p:nvPr>
            <p:ph type="body" idx="1"/>
          </p:nvPr>
        </p:nvSpPr>
        <p:spPr>
          <a:xfrm>
            <a:off x="244100" y="1767900"/>
            <a:ext cx="2493300" cy="30879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 “The size of the Abatis is around several hundred meters wide. Gates along the Abatis were created to monitor those who passed by. Nearby peasants were forbidden to chop any trees in the area but were obliged to spend their free time to support the advancements of the defensive wall.”</a:t>
            </a:r>
            <a:endParaRPr/>
          </a:p>
        </p:txBody>
      </p:sp>
      <p:pic>
        <p:nvPicPr>
          <p:cNvPr id="162" name="Google Shape;162;p16" title="Size  Advancements.wav">
            <a:hlinkClick r:id="rId3"/>
          </p:cNvPr>
          <p:cNvPicPr preferRelativeResize="0"/>
          <p:nvPr/>
        </p:nvPicPr>
        <p:blipFill>
          <a:blip r:embed="rId4">
            <a:alphaModFix/>
          </a:blip>
          <a:stretch>
            <a:fillRect/>
          </a:stretch>
        </p:blipFill>
        <p:spPr>
          <a:xfrm>
            <a:off x="4720550" y="393750"/>
            <a:ext cx="457200" cy="457200"/>
          </a:xfrm>
          <a:prstGeom prst="rect">
            <a:avLst/>
          </a:prstGeom>
          <a:noFill/>
          <a:ln>
            <a:noFill/>
          </a:ln>
        </p:spPr>
      </p:pic>
      <p:pic>
        <p:nvPicPr>
          <p:cNvPr id="163" name="Google Shape;163;p16"/>
          <p:cNvPicPr preferRelativeResize="0"/>
          <p:nvPr/>
        </p:nvPicPr>
        <p:blipFill>
          <a:blip r:embed="rId5">
            <a:alphaModFix/>
          </a:blip>
          <a:stretch>
            <a:fillRect/>
          </a:stretch>
        </p:blipFill>
        <p:spPr>
          <a:xfrm>
            <a:off x="5257575" y="793100"/>
            <a:ext cx="3677125" cy="2292800"/>
          </a:xfrm>
          <a:prstGeom prst="rect">
            <a:avLst/>
          </a:prstGeom>
          <a:noFill/>
          <a:ln>
            <a:noFill/>
          </a:ln>
        </p:spPr>
      </p:pic>
      <p:sp>
        <p:nvSpPr>
          <p:cNvPr id="164" name="Google Shape;164;p16"/>
          <p:cNvSpPr txBox="1"/>
          <p:nvPr/>
        </p:nvSpPr>
        <p:spPr>
          <a:xfrm>
            <a:off x="2737400" y="3427350"/>
            <a:ext cx="54255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Several hundred meters wide</a:t>
            </a:r>
            <a:endParaRPr>
              <a:solidFill>
                <a:srgbClr val="FFFFFF"/>
              </a:solidFill>
              <a:latin typeface="Lato"/>
              <a:ea typeface="Lato"/>
              <a:cs typeface="Lato"/>
              <a:sym typeface="Lato"/>
            </a:endParaRPr>
          </a:p>
          <a:p>
            <a:pPr marL="457200" lvl="0" indent="-317500" algn="l" rtl="0">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Forbidden</a:t>
            </a:r>
            <a:endParaRPr>
              <a:solidFill>
                <a:srgbClr val="FFFFFF"/>
              </a:solidFill>
              <a:latin typeface="Lato"/>
              <a:ea typeface="Lato"/>
              <a:cs typeface="Lato"/>
              <a:sym typeface="Lato"/>
            </a:endParaRPr>
          </a:p>
          <a:p>
            <a:pPr marL="457200" lvl="0" indent="-317500" algn="l" rtl="0">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Defence wall</a:t>
            </a:r>
            <a:endParaRPr>
              <a:solidFill>
                <a:srgbClr val="FFFFFF"/>
              </a:solidFill>
              <a:latin typeface="Lato"/>
              <a:ea typeface="Lato"/>
              <a:cs typeface="Lato"/>
              <a:sym typeface="Lato"/>
            </a:endParaRPr>
          </a:p>
        </p:txBody>
      </p:sp>
      <p:pic>
        <p:nvPicPr>
          <p:cNvPr id="165" name="Google Shape;165;p16"/>
          <p:cNvPicPr preferRelativeResize="0"/>
          <p:nvPr/>
        </p:nvPicPr>
        <p:blipFill>
          <a:blip r:embed="rId6">
            <a:alphaModFix/>
          </a:blip>
          <a:stretch>
            <a:fillRect/>
          </a:stretch>
        </p:blipFill>
        <p:spPr>
          <a:xfrm>
            <a:off x="3225250" y="1051450"/>
            <a:ext cx="1346750" cy="1961286"/>
          </a:xfrm>
          <a:prstGeom prst="rect">
            <a:avLst/>
          </a:prstGeom>
          <a:noFill/>
          <a:ln>
            <a:noFill/>
          </a:ln>
        </p:spPr>
      </p:pic>
      <p:pic>
        <p:nvPicPr>
          <p:cNvPr id="166" name="Google Shape;166;p16"/>
          <p:cNvPicPr preferRelativeResize="0"/>
          <p:nvPr/>
        </p:nvPicPr>
        <p:blipFill>
          <a:blip r:embed="rId7">
            <a:alphaModFix/>
          </a:blip>
          <a:stretch>
            <a:fillRect/>
          </a:stretch>
        </p:blipFill>
        <p:spPr>
          <a:xfrm>
            <a:off x="6763476" y="3309725"/>
            <a:ext cx="1883599" cy="154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Diminishing Border Use</a:t>
            </a:r>
            <a:endParaRPr/>
          </a:p>
        </p:txBody>
      </p:sp>
      <p:sp>
        <p:nvSpPr>
          <p:cNvPr id="172" name="Google Shape;172;p17"/>
          <p:cNvSpPr txBox="1">
            <a:spLocks noGrp="1"/>
          </p:cNvSpPr>
          <p:nvPr>
            <p:ph type="body" idx="1"/>
          </p:nvPr>
        </p:nvSpPr>
        <p:spPr>
          <a:xfrm>
            <a:off x="331275" y="1691225"/>
            <a:ext cx="1692600" cy="27963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“As the wars began to fizz out, the use of the border diminished. There are currently no remains of the border, and the area has been covered by the natural landscape and even homes.”</a:t>
            </a:r>
            <a:endParaRPr/>
          </a:p>
        </p:txBody>
      </p:sp>
      <p:pic>
        <p:nvPicPr>
          <p:cNvPr id="173" name="Google Shape;173;p17" title="Diminishing Border Use.wav">
            <a:hlinkClick r:id="rId3"/>
          </p:cNvPr>
          <p:cNvPicPr preferRelativeResize="0"/>
          <p:nvPr/>
        </p:nvPicPr>
        <p:blipFill>
          <a:blip r:embed="rId4">
            <a:alphaModFix/>
          </a:blip>
          <a:stretch>
            <a:fillRect/>
          </a:stretch>
        </p:blipFill>
        <p:spPr>
          <a:xfrm>
            <a:off x="5166475" y="393750"/>
            <a:ext cx="457200" cy="457200"/>
          </a:xfrm>
          <a:prstGeom prst="rect">
            <a:avLst/>
          </a:prstGeom>
          <a:noFill/>
          <a:ln>
            <a:noFill/>
          </a:ln>
        </p:spPr>
      </p:pic>
      <p:sp>
        <p:nvSpPr>
          <p:cNvPr id="174" name="Google Shape;174;p17"/>
          <p:cNvSpPr txBox="1"/>
          <p:nvPr/>
        </p:nvSpPr>
        <p:spPr>
          <a:xfrm>
            <a:off x="2145350" y="3871925"/>
            <a:ext cx="6056700" cy="985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FFFFFF"/>
              </a:buClr>
              <a:buSzPts val="2600"/>
              <a:buFont typeface="Lato"/>
              <a:buChar char="●"/>
            </a:pPr>
            <a:r>
              <a:rPr lang="en" sz="2600">
                <a:solidFill>
                  <a:srgbClr val="FFFFFF"/>
                </a:solidFill>
                <a:latin typeface="Lato"/>
                <a:ea typeface="Lato"/>
                <a:cs typeface="Lato"/>
                <a:sym typeface="Lato"/>
              </a:rPr>
              <a:t>Diminished</a:t>
            </a:r>
            <a:endParaRPr sz="2600">
              <a:solidFill>
                <a:srgbClr val="FFFFFF"/>
              </a:solidFill>
              <a:latin typeface="Lato"/>
              <a:ea typeface="Lato"/>
              <a:cs typeface="Lato"/>
              <a:sym typeface="Lato"/>
            </a:endParaRPr>
          </a:p>
          <a:p>
            <a:pPr marL="457200" lvl="0" indent="-393700" algn="l" rtl="0">
              <a:spcBef>
                <a:spcPts val="0"/>
              </a:spcBef>
              <a:spcAft>
                <a:spcPts val="0"/>
              </a:spcAft>
              <a:buClr>
                <a:srgbClr val="FFFFFF"/>
              </a:buClr>
              <a:buSzPts val="2600"/>
              <a:buFont typeface="Lato"/>
              <a:buChar char="●"/>
            </a:pPr>
            <a:r>
              <a:rPr lang="en" sz="2600">
                <a:solidFill>
                  <a:srgbClr val="FFFFFF"/>
                </a:solidFill>
                <a:latin typeface="Lato"/>
                <a:ea typeface="Lato"/>
                <a:cs typeface="Lato"/>
                <a:sym typeface="Lato"/>
              </a:rPr>
              <a:t>No Remains</a:t>
            </a:r>
            <a:endParaRPr sz="2600">
              <a:solidFill>
                <a:srgbClr val="FFFFFF"/>
              </a:solidFill>
              <a:latin typeface="Lato"/>
              <a:ea typeface="Lato"/>
              <a:cs typeface="Lato"/>
              <a:sym typeface="Lato"/>
            </a:endParaRPr>
          </a:p>
        </p:txBody>
      </p:sp>
      <p:pic>
        <p:nvPicPr>
          <p:cNvPr id="175" name="Google Shape;175;p17"/>
          <p:cNvPicPr preferRelativeResize="0"/>
          <p:nvPr/>
        </p:nvPicPr>
        <p:blipFill>
          <a:blip r:embed="rId5">
            <a:alphaModFix/>
          </a:blip>
          <a:stretch>
            <a:fillRect/>
          </a:stretch>
        </p:blipFill>
        <p:spPr>
          <a:xfrm>
            <a:off x="2176275" y="1460250"/>
            <a:ext cx="2837800" cy="2128350"/>
          </a:xfrm>
          <a:prstGeom prst="rect">
            <a:avLst/>
          </a:prstGeom>
          <a:noFill/>
          <a:ln>
            <a:noFill/>
          </a:ln>
        </p:spPr>
      </p:pic>
      <p:pic>
        <p:nvPicPr>
          <p:cNvPr id="176" name="Google Shape;176;p17"/>
          <p:cNvPicPr preferRelativeResize="0"/>
          <p:nvPr/>
        </p:nvPicPr>
        <p:blipFill>
          <a:blip r:embed="rId6">
            <a:alphaModFix/>
          </a:blip>
          <a:stretch>
            <a:fillRect/>
          </a:stretch>
        </p:blipFill>
        <p:spPr>
          <a:xfrm>
            <a:off x="5676650" y="2790248"/>
            <a:ext cx="2931000" cy="219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Significant Lines</a:t>
            </a:r>
            <a:endParaRPr/>
          </a:p>
        </p:txBody>
      </p:sp>
      <p:sp>
        <p:nvSpPr>
          <p:cNvPr id="182" name="Google Shape;182;p18"/>
          <p:cNvSpPr txBox="1">
            <a:spLocks noGrp="1"/>
          </p:cNvSpPr>
          <p:nvPr>
            <p:ph type="body" idx="1"/>
          </p:nvPr>
        </p:nvSpPr>
        <p:spPr>
          <a:xfrm>
            <a:off x="1297500" y="1412275"/>
            <a:ext cx="3384000" cy="30666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1200"/>
              </a:spcAft>
              <a:buNone/>
            </a:pPr>
            <a:r>
              <a:rPr lang="en"/>
              <a:t>“The oldest significant line was finished in the time around 1563-1566 and exists from the Nizhny Novgorod along the Oka River to Kozelsk. This line was created by Ivan the Terrible. The next notable line was built quite some time later and followed the line Alatyr – Orel – Novgorod Seversky – Putivl. Feodor I of Russia built the Abatis on the line Livny – Kursk – Voronezh – Belgorod. The Simbirsk line was erected around 1640, which connected the Belgorod line from Tambov to Simbirsk on the Volga River. In the year 1730/31, the Kama line disconnected Kansan from the Bashkirs.”</a:t>
            </a:r>
            <a:endParaRPr/>
          </a:p>
        </p:txBody>
      </p:sp>
      <p:pic>
        <p:nvPicPr>
          <p:cNvPr id="183" name="Google Shape;183;p18" title="Significant Lines.wav">
            <a:hlinkClick r:id="rId3"/>
          </p:cNvPr>
          <p:cNvPicPr preferRelativeResize="0"/>
          <p:nvPr/>
        </p:nvPicPr>
        <p:blipFill>
          <a:blip r:embed="rId4">
            <a:alphaModFix/>
          </a:blip>
          <a:stretch>
            <a:fillRect/>
          </a:stretch>
        </p:blipFill>
        <p:spPr>
          <a:xfrm>
            <a:off x="3996975" y="393750"/>
            <a:ext cx="457200" cy="457200"/>
          </a:xfrm>
          <a:prstGeom prst="rect">
            <a:avLst/>
          </a:prstGeom>
          <a:noFill/>
          <a:ln>
            <a:noFill/>
          </a:ln>
        </p:spPr>
      </p:pic>
      <p:pic>
        <p:nvPicPr>
          <p:cNvPr id="184" name="Google Shape;184;p18"/>
          <p:cNvPicPr preferRelativeResize="0"/>
          <p:nvPr/>
        </p:nvPicPr>
        <p:blipFill>
          <a:blip r:embed="rId5">
            <a:alphaModFix/>
          </a:blip>
          <a:stretch>
            <a:fillRect/>
          </a:stretch>
        </p:blipFill>
        <p:spPr>
          <a:xfrm>
            <a:off x="4807725" y="322150"/>
            <a:ext cx="4157700" cy="2577774"/>
          </a:xfrm>
          <a:prstGeom prst="rect">
            <a:avLst/>
          </a:prstGeom>
          <a:noFill/>
          <a:ln>
            <a:noFill/>
          </a:ln>
        </p:spPr>
      </p:pic>
      <p:sp>
        <p:nvSpPr>
          <p:cNvPr id="185" name="Google Shape;185;p18"/>
          <p:cNvSpPr txBox="1"/>
          <p:nvPr/>
        </p:nvSpPr>
        <p:spPr>
          <a:xfrm>
            <a:off x="5245700" y="3414275"/>
            <a:ext cx="24594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Oldest significant line</a:t>
            </a:r>
            <a:endParaRPr>
              <a:solidFill>
                <a:srgbClr val="FFFFFF"/>
              </a:solidFill>
              <a:latin typeface="Lato"/>
              <a:ea typeface="Lato"/>
              <a:cs typeface="Lato"/>
              <a:sym typeface="Lato"/>
            </a:endParaRPr>
          </a:p>
          <a:p>
            <a:pPr marL="457200" lvl="0" indent="-317500" algn="l" rtl="0">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Ivan the terrible</a:t>
            </a:r>
            <a:endParaRPr>
              <a:solidFill>
                <a:srgbClr val="FFFFFF"/>
              </a:solidFill>
              <a:latin typeface="Lato"/>
              <a:ea typeface="Lato"/>
              <a:cs typeface="Lato"/>
              <a:sym typeface="Lato"/>
            </a:endParaRPr>
          </a:p>
          <a:p>
            <a:pPr marL="457200" lvl="0" indent="-317500" algn="l" rtl="0">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Feodor I of Russia</a:t>
            </a:r>
            <a:endParaRPr>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Explanatory video</a:t>
            </a:r>
            <a:endParaRPr/>
          </a:p>
        </p:txBody>
      </p:sp>
      <p:sp>
        <p:nvSpPr>
          <p:cNvPr id="191" name="Google Shape;191;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https://youtu.be/NLweSJFUDFY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Work Cited</a:t>
            </a:r>
            <a:endParaRPr/>
          </a:p>
        </p:txBody>
      </p:sp>
      <p:sp>
        <p:nvSpPr>
          <p:cNvPr id="197" name="Google Shape;197;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355600" lvl="0" indent="0" algn="l" rtl="0">
              <a:spcBef>
                <a:spcPts val="1200"/>
              </a:spcBef>
              <a:spcAft>
                <a:spcPts val="0"/>
              </a:spcAft>
              <a:buNone/>
            </a:pPr>
            <a:r>
              <a:rPr lang="en" sz="1900">
                <a:solidFill>
                  <a:srgbClr val="FFFFFF"/>
                </a:solidFill>
                <a:latin typeface="Arial"/>
                <a:ea typeface="Arial"/>
                <a:cs typeface="Arial"/>
                <a:sym typeface="Arial"/>
              </a:rPr>
              <a:t>Images</a:t>
            </a:r>
            <a:endParaRPr sz="1900">
              <a:solidFill>
                <a:srgbClr val="FFFFFF"/>
              </a:solidFill>
              <a:latin typeface="Arial"/>
              <a:ea typeface="Arial"/>
              <a:cs typeface="Arial"/>
              <a:sym typeface="Arial"/>
            </a:endParaRPr>
          </a:p>
          <a:p>
            <a:pPr marL="457200" lvl="0" indent="-349250" algn="l" rtl="0">
              <a:spcBef>
                <a:spcPts val="1200"/>
              </a:spcBef>
              <a:spcAft>
                <a:spcPts val="0"/>
              </a:spcAft>
              <a:buClr>
                <a:srgbClr val="FFFFFF"/>
              </a:buClr>
              <a:buSzPts val="1900"/>
              <a:buFont typeface="Arial"/>
              <a:buChar char="●"/>
            </a:pPr>
            <a:r>
              <a:rPr lang="en" sz="1900">
                <a:solidFill>
                  <a:srgbClr val="FFFFFF"/>
                </a:solidFill>
                <a:latin typeface="Arial"/>
                <a:ea typeface="Arial"/>
                <a:cs typeface="Arial"/>
                <a:sym typeface="Arial"/>
              </a:rPr>
              <a:t>“Great Zasechnaya Cherta.” </a:t>
            </a:r>
            <a:r>
              <a:rPr lang="en" sz="1900" i="1">
                <a:solidFill>
                  <a:srgbClr val="FFFFFF"/>
                </a:solidFill>
                <a:latin typeface="Arial"/>
                <a:ea typeface="Arial"/>
                <a:cs typeface="Arial"/>
                <a:sym typeface="Arial"/>
              </a:rPr>
              <a:t>Wikipedia</a:t>
            </a:r>
            <a:r>
              <a:rPr lang="en" sz="1900">
                <a:solidFill>
                  <a:srgbClr val="FFFFFF"/>
                </a:solidFill>
                <a:latin typeface="Arial"/>
                <a:ea typeface="Arial"/>
                <a:cs typeface="Arial"/>
                <a:sym typeface="Arial"/>
              </a:rPr>
              <a:t>, Wikimedia Foundation, 1 July 2020, en.wikipedia.org/wiki/Great_Zasechnaya_cherta. </a:t>
            </a:r>
            <a:endParaRPr sz="1900">
              <a:solidFill>
                <a:srgbClr val="FFFFFF"/>
              </a:solidFill>
              <a:latin typeface="Arial"/>
              <a:ea typeface="Arial"/>
              <a:cs typeface="Arial"/>
              <a:sym typeface="Arial"/>
            </a:endParaRPr>
          </a:p>
          <a:p>
            <a:pPr marL="355600" lvl="0" indent="0" algn="l" rtl="0">
              <a:spcBef>
                <a:spcPts val="1200"/>
              </a:spcBef>
              <a:spcAft>
                <a:spcPts val="0"/>
              </a:spcAft>
              <a:buNone/>
            </a:pPr>
            <a:endParaRPr sz="1100">
              <a:solidFill>
                <a:srgbClr val="000000"/>
              </a:solidFill>
              <a:latin typeface="Arial"/>
              <a:ea typeface="Arial"/>
              <a:cs typeface="Arial"/>
              <a:sym typeface="Arial"/>
            </a:endParaRPr>
          </a:p>
          <a:p>
            <a:pPr marL="35560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Macintosh PowerPoint</Application>
  <PresentationFormat>On-screen Show (16:9)</PresentationFormat>
  <Paragraphs>37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Montserrat</vt:lpstr>
      <vt:lpstr>Lato</vt:lpstr>
      <vt:lpstr>Arial</vt:lpstr>
      <vt:lpstr>Focus</vt:lpstr>
      <vt:lpstr>FORL 1060:  Zasechnaya Cherta, Russia  </vt:lpstr>
      <vt:lpstr>Introduction</vt:lpstr>
      <vt:lpstr>Abatis</vt:lpstr>
      <vt:lpstr>Size &amp; Advancements</vt:lpstr>
      <vt:lpstr>Diminishing Border Use</vt:lpstr>
      <vt:lpstr>Significant Lines</vt:lpstr>
      <vt:lpstr>Explanatory video</vt:lpstr>
      <vt:lpstr>Work Cited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FORL 1060:  Zasechnaya Cherta, Russia  </dc:title>
  <cp:lastModifiedBy>Meinken, Lucas</cp:lastModifiedBy>
  <cp:revision>1</cp:revision>
  <dcterms:modified xsi:type="dcterms:W3CDTF">2021-03-17T17:30:11Z</dcterms:modified>
</cp:coreProperties>
</file>